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6" r:id="rId5"/>
    <p:sldId id="258" r:id="rId6"/>
    <p:sldId id="263" r:id="rId7"/>
    <p:sldId id="259" r:id="rId8"/>
    <p:sldId id="260" r:id="rId9"/>
    <p:sldId id="264" r:id="rId10"/>
    <p:sldId id="261" r:id="rId11"/>
    <p:sldId id="262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en Chabert" initials="AC" lastIdx="1" clrIdx="0">
    <p:extLst>
      <p:ext uri="{19B8F6BF-5375-455C-9EA6-DF929625EA0E}">
        <p15:presenceInfo xmlns:p15="http://schemas.microsoft.com/office/powerpoint/2012/main" userId="Adrien Chab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c\Downloads\Project_Plan_Template_with_Gantt_Excel_2007-2013-F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'[Project_Plan_Template_with_Gantt_Excel_2007-2013-FR.xlsx]Project Plan and Gantt'!$B$11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'[Project_Plan_Template_with_Gantt_Excel_2007-2013-FR.xlsx]Project Plan and Gantt'!$A$12:$A$23</c:f>
              <c:strCache>
                <c:ptCount val="12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Vacances</c:v>
                </c:pt>
                <c:pt idx="8">
                  <c:v>Implementation meilleures algorithme</c:v>
                </c:pt>
                <c:pt idx="9">
                  <c:v>Analyse des résultats</c:v>
                </c:pt>
                <c:pt idx="10">
                  <c:v>Création plan d'arrosage</c:v>
                </c:pt>
                <c:pt idx="11">
                  <c:v>Rédaction du rapport final</c:v>
                </c:pt>
              </c:strCache>
            </c:strRef>
          </c:cat>
          <c:val>
            <c:numRef>
              <c:f>'[Project_Plan_Template_with_Gantt_Excel_2007-2013-FR.xlsx]Project Plan and Gantt'!$B$12:$B$23</c:f>
              <c:numCache>
                <c:formatCode>[$-409]d\-mmm;@</c:formatCode>
                <c:ptCount val="12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43574</c:v>
                </c:pt>
                <c:pt idx="8">
                  <c:v>43586</c:v>
                </c:pt>
                <c:pt idx="9">
                  <c:v>43593</c:v>
                </c:pt>
                <c:pt idx="10">
                  <c:v>43607</c:v>
                </c:pt>
                <c:pt idx="11">
                  <c:v>43614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C-4E16-9CCC-091E1398D7EE}"/>
            </c:ext>
          </c:extLst>
        </c:ser>
        <c:ser>
          <c:idx val="1"/>
          <c:order val="1"/>
          <c:tx>
            <c:strRef>
              <c:f>'[Project_Plan_Template_with_Gantt_Excel_2007-2013-FR.xlsx]Project Plan and Gantt'!$D$11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2-22AC-4E16-9CCC-091E1398D7E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4-22AC-4E16-9CCC-091E1398D7EE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6-22AC-4E16-9CCC-091E1398D7E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8-22AC-4E16-9CCC-091E1398D7E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22AC-4E16-9CCC-091E1398D7EE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22AC-4E16-9CCC-091E1398D7EE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22AC-4E16-9CCC-091E1398D7EE}"/>
              </c:ext>
            </c:extLst>
          </c:dPt>
          <c:dPt>
            <c:idx val="7"/>
            <c:invertIfNegative val="0"/>
            <c:bubble3D val="0"/>
            <c:spPr>
              <a:solidFill>
                <a:srgbClr val="7030A0"/>
              </a:solidFill>
            </c:spPr>
            <c:extLst>
              <c:ext xmlns:c16="http://schemas.microsoft.com/office/drawing/2014/chart" uri="{C3380CC4-5D6E-409C-BE32-E72D297353CC}">
                <c16:uniqueId val="{0000000D-22AC-4E16-9CCC-091E1398D7EE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22AC-4E16-9CCC-091E1398D7EE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22AC-4E16-9CCC-091E1398D7EE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0-22AC-4E16-9CCC-091E1398D7EE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22AC-4E16-9CCC-091E1398D7EE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2-22AC-4E16-9CCC-091E1398D7EE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3-22AC-4E16-9CCC-091E1398D7EE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4-22AC-4E16-9CCC-091E1398D7EE}"/>
              </c:ext>
            </c:extLst>
          </c:dPt>
          <c:cat>
            <c:strRef>
              <c:f>'[Project_Plan_Template_with_Gantt_Excel_2007-2013-FR.xlsx]Project Plan and Gantt'!$A$12:$A$23</c:f>
              <c:strCache>
                <c:ptCount val="12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Vacances</c:v>
                </c:pt>
                <c:pt idx="8">
                  <c:v>Implementation meilleures algorithme</c:v>
                </c:pt>
                <c:pt idx="9">
                  <c:v>Analyse des résultats</c:v>
                </c:pt>
                <c:pt idx="10">
                  <c:v>Création plan d'arrosage</c:v>
                </c:pt>
                <c:pt idx="11">
                  <c:v>Rédaction du rapport final</c:v>
                </c:pt>
              </c:strCache>
            </c:strRef>
          </c:cat>
          <c:val>
            <c:numRef>
              <c:f>'[Project_Plan_Template_with_Gantt_Excel_2007-2013-FR.xlsx]Project Plan and Gantt'!$D$12:$D$23</c:f>
              <c:numCache>
                <c:formatCode>General</c:formatCode>
                <c:ptCount val="12"/>
                <c:pt idx="0">
                  <c:v>7</c:v>
                </c:pt>
                <c:pt idx="1">
                  <c:v>21</c:v>
                </c:pt>
                <c:pt idx="2">
                  <c:v>7</c:v>
                </c:pt>
                <c:pt idx="3">
                  <c:v>100</c:v>
                </c:pt>
                <c:pt idx="4">
                  <c:v>21</c:v>
                </c:pt>
                <c:pt idx="5">
                  <c:v>14</c:v>
                </c:pt>
                <c:pt idx="6">
                  <c:v>14</c:v>
                </c:pt>
                <c:pt idx="7">
                  <c:v>10</c:v>
                </c:pt>
                <c:pt idx="8">
                  <c:v>21</c:v>
                </c:pt>
                <c:pt idx="9">
                  <c:v>21</c:v>
                </c:pt>
                <c:pt idx="10">
                  <c:v>14</c:v>
                </c:pt>
                <c:pt idx="1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22AC-4E16-9CCC-091E1398D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834608"/>
        <c:axId val="121835168"/>
      </c:barChart>
      <c:catAx>
        <c:axId val="12183460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21835168"/>
        <c:crosses val="autoZero"/>
        <c:auto val="1"/>
        <c:lblAlgn val="ctr"/>
        <c:lblOffset val="100"/>
        <c:noMultiLvlLbl val="0"/>
      </c:catAx>
      <c:valAx>
        <c:axId val="121835168"/>
        <c:scaling>
          <c:orientation val="minMax"/>
          <c:max val="43636"/>
          <c:min val="43516"/>
        </c:scaling>
        <c:delete val="0"/>
        <c:axPos val="t"/>
        <c:majorGridlines/>
        <c:numFmt formatCode="[$-409]d\-mmm;@" sourceLinked="1"/>
        <c:majorTickMark val="out"/>
        <c:minorTickMark val="none"/>
        <c:tickLblPos val="nextTo"/>
        <c:crossAx val="121834608"/>
        <c:crosses val="autoZero"/>
        <c:crossBetween val="between"/>
        <c:majorUnit val="21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A7935-FC69-450C-BB91-6B897E9784A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AE913BD-024F-416D-A3DA-DCDBA9BB87AC}">
      <dgm:prSet/>
      <dgm:spPr/>
      <dgm:t>
        <a:bodyPr/>
        <a:lstStyle/>
        <a:p>
          <a:r>
            <a:rPr lang="fr-CH"/>
            <a:t>Research of Literature</a:t>
          </a:r>
          <a:endParaRPr lang="en-US"/>
        </a:p>
      </dgm:t>
    </dgm:pt>
    <dgm:pt modelId="{7CFB6C9F-5A6C-4E5E-BF98-B5F2CFF413B0}" type="parTrans" cxnId="{C889752A-38DC-4A4B-8304-4AF1E5F0433D}">
      <dgm:prSet/>
      <dgm:spPr/>
      <dgm:t>
        <a:bodyPr/>
        <a:lstStyle/>
        <a:p>
          <a:endParaRPr lang="en-US"/>
        </a:p>
      </dgm:t>
    </dgm:pt>
    <dgm:pt modelId="{BD5BCCA6-D173-4C03-AC48-49F9F56B3BAE}" type="sibTrans" cxnId="{C889752A-38DC-4A4B-8304-4AF1E5F0433D}">
      <dgm:prSet/>
      <dgm:spPr/>
      <dgm:t>
        <a:bodyPr/>
        <a:lstStyle/>
        <a:p>
          <a:endParaRPr lang="en-US"/>
        </a:p>
      </dgm:t>
    </dgm:pt>
    <dgm:pt modelId="{B7C31631-EFD9-4D48-A519-209BB526E1E9}">
      <dgm:prSet/>
      <dgm:spPr/>
      <dgm:t>
        <a:bodyPr/>
        <a:lstStyle/>
        <a:p>
          <a:r>
            <a:rPr lang="fr-CH"/>
            <a:t>Collect Data</a:t>
          </a:r>
          <a:endParaRPr lang="en-US"/>
        </a:p>
      </dgm:t>
    </dgm:pt>
    <dgm:pt modelId="{0E5F058C-FEDC-42BA-9691-A40A28289D77}" type="parTrans" cxnId="{F50F2D72-8D72-4DB9-8095-9041489CBF2D}">
      <dgm:prSet/>
      <dgm:spPr/>
      <dgm:t>
        <a:bodyPr/>
        <a:lstStyle/>
        <a:p>
          <a:endParaRPr lang="en-US"/>
        </a:p>
      </dgm:t>
    </dgm:pt>
    <dgm:pt modelId="{64CCE967-174D-4093-97E1-2749E048CF22}" type="sibTrans" cxnId="{F50F2D72-8D72-4DB9-8095-9041489CBF2D}">
      <dgm:prSet/>
      <dgm:spPr/>
      <dgm:t>
        <a:bodyPr/>
        <a:lstStyle/>
        <a:p>
          <a:endParaRPr lang="en-US"/>
        </a:p>
      </dgm:t>
    </dgm:pt>
    <dgm:pt modelId="{1BA0FC2F-F589-493B-B8D0-FA9822EE7EF3}">
      <dgm:prSet/>
      <dgm:spPr/>
      <dgm:t>
        <a:bodyPr/>
        <a:lstStyle/>
        <a:p>
          <a:r>
            <a:rPr lang="fr-CH"/>
            <a:t>Implementation of Machine Learning Algorithm</a:t>
          </a:r>
          <a:endParaRPr lang="en-US"/>
        </a:p>
      </dgm:t>
    </dgm:pt>
    <dgm:pt modelId="{22535FA2-C2DA-47BE-881C-BDEDE354D8D7}" type="parTrans" cxnId="{CEBB7DB6-8E11-4CCC-ABF1-3BB990FA9107}">
      <dgm:prSet/>
      <dgm:spPr/>
      <dgm:t>
        <a:bodyPr/>
        <a:lstStyle/>
        <a:p>
          <a:endParaRPr lang="en-US"/>
        </a:p>
      </dgm:t>
    </dgm:pt>
    <dgm:pt modelId="{B8F71061-81A6-499A-A2F6-ECC7B423004C}" type="sibTrans" cxnId="{CEBB7DB6-8E11-4CCC-ABF1-3BB990FA9107}">
      <dgm:prSet/>
      <dgm:spPr/>
      <dgm:t>
        <a:bodyPr/>
        <a:lstStyle/>
        <a:p>
          <a:endParaRPr lang="en-US"/>
        </a:p>
      </dgm:t>
    </dgm:pt>
    <dgm:pt modelId="{735291B7-3CCA-4EAE-BDD2-870A57A8533B}">
      <dgm:prSet/>
      <dgm:spPr/>
      <dgm:t>
        <a:bodyPr/>
        <a:lstStyle/>
        <a:p>
          <a:r>
            <a:rPr lang="fr-CH"/>
            <a:t>Test our result</a:t>
          </a:r>
          <a:endParaRPr lang="en-US"/>
        </a:p>
      </dgm:t>
    </dgm:pt>
    <dgm:pt modelId="{32234B6C-2525-4E6D-94E8-713F41E9E4C4}" type="parTrans" cxnId="{502F460D-CE60-4EDF-86BE-20964B2C89BF}">
      <dgm:prSet/>
      <dgm:spPr/>
      <dgm:t>
        <a:bodyPr/>
        <a:lstStyle/>
        <a:p>
          <a:endParaRPr lang="en-US"/>
        </a:p>
      </dgm:t>
    </dgm:pt>
    <dgm:pt modelId="{ADDF02CE-E48C-44FD-A827-D1F19B0E8326}" type="sibTrans" cxnId="{502F460D-CE60-4EDF-86BE-20964B2C89BF}">
      <dgm:prSet/>
      <dgm:spPr/>
      <dgm:t>
        <a:bodyPr/>
        <a:lstStyle/>
        <a:p>
          <a:endParaRPr lang="en-US"/>
        </a:p>
      </dgm:t>
    </dgm:pt>
    <dgm:pt modelId="{B82DA265-0A9F-400C-BAA1-1F73ECB618F0}">
      <dgm:prSet/>
      <dgm:spPr/>
      <dgm:t>
        <a:bodyPr/>
        <a:lstStyle/>
        <a:p>
          <a:r>
            <a:rPr lang="fr-CH"/>
            <a:t>Create a watering plan</a:t>
          </a:r>
          <a:endParaRPr lang="en-US"/>
        </a:p>
      </dgm:t>
    </dgm:pt>
    <dgm:pt modelId="{8C04B0B6-C838-426F-98A9-20282C251D7A}" type="parTrans" cxnId="{4F4B9C71-571F-4FAD-A9E6-07A7F3724FD5}">
      <dgm:prSet/>
      <dgm:spPr/>
      <dgm:t>
        <a:bodyPr/>
        <a:lstStyle/>
        <a:p>
          <a:endParaRPr lang="en-US"/>
        </a:p>
      </dgm:t>
    </dgm:pt>
    <dgm:pt modelId="{D4DFDC1F-6F1E-4DE2-B1E3-2E2B619CF1FA}" type="sibTrans" cxnId="{4F4B9C71-571F-4FAD-A9E6-07A7F3724FD5}">
      <dgm:prSet/>
      <dgm:spPr/>
      <dgm:t>
        <a:bodyPr/>
        <a:lstStyle/>
        <a:p>
          <a:endParaRPr lang="en-US"/>
        </a:p>
      </dgm:t>
    </dgm:pt>
    <dgm:pt modelId="{30008D99-E4C1-4AE5-80E9-4CCEF6CBEAC4}" type="pres">
      <dgm:prSet presAssocID="{B53A7935-FC69-450C-BB91-6B897E9784A5}" presName="linear" presStyleCnt="0">
        <dgm:presLayoutVars>
          <dgm:animLvl val="lvl"/>
          <dgm:resizeHandles val="exact"/>
        </dgm:presLayoutVars>
      </dgm:prSet>
      <dgm:spPr/>
    </dgm:pt>
    <dgm:pt modelId="{E76C8718-3F8A-47A4-97D0-14BDE39B9035}" type="pres">
      <dgm:prSet presAssocID="{AAE913BD-024F-416D-A3DA-DCDBA9BB87A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10D060A-E411-4E0A-B93B-81AFE2FBB7EA}" type="pres">
      <dgm:prSet presAssocID="{BD5BCCA6-D173-4C03-AC48-49F9F56B3BAE}" presName="spacer" presStyleCnt="0"/>
      <dgm:spPr/>
    </dgm:pt>
    <dgm:pt modelId="{140EF0CA-E1A2-46F9-995F-6A4B105EA431}" type="pres">
      <dgm:prSet presAssocID="{B7C31631-EFD9-4D48-A519-209BB526E1E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6105D86-4CB2-46C8-8336-554079111830}" type="pres">
      <dgm:prSet presAssocID="{64CCE967-174D-4093-97E1-2749E048CF22}" presName="spacer" presStyleCnt="0"/>
      <dgm:spPr/>
    </dgm:pt>
    <dgm:pt modelId="{38C7C8BC-BAA0-4C47-94E7-313E2458B623}" type="pres">
      <dgm:prSet presAssocID="{1BA0FC2F-F589-493B-B8D0-FA9822EE7EF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7FDA79C-8DC9-4613-A685-CD3DB26C40DE}" type="pres">
      <dgm:prSet presAssocID="{B8F71061-81A6-499A-A2F6-ECC7B423004C}" presName="spacer" presStyleCnt="0"/>
      <dgm:spPr/>
    </dgm:pt>
    <dgm:pt modelId="{5B7BB72C-1212-44C9-8443-F88DDDC2CB87}" type="pres">
      <dgm:prSet presAssocID="{735291B7-3CCA-4EAE-BDD2-870A57A8533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C64599-04B7-4CAF-968B-106F24162FBA}" type="pres">
      <dgm:prSet presAssocID="{ADDF02CE-E48C-44FD-A827-D1F19B0E8326}" presName="spacer" presStyleCnt="0"/>
      <dgm:spPr/>
    </dgm:pt>
    <dgm:pt modelId="{AB6B63FF-CECB-44A4-ADDC-20861BAF5CD3}" type="pres">
      <dgm:prSet presAssocID="{B82DA265-0A9F-400C-BAA1-1F73ECB618F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02F460D-CE60-4EDF-86BE-20964B2C89BF}" srcId="{B53A7935-FC69-450C-BB91-6B897E9784A5}" destId="{735291B7-3CCA-4EAE-BDD2-870A57A8533B}" srcOrd="3" destOrd="0" parTransId="{32234B6C-2525-4E6D-94E8-713F41E9E4C4}" sibTransId="{ADDF02CE-E48C-44FD-A827-D1F19B0E8326}"/>
    <dgm:cxn modelId="{C889752A-38DC-4A4B-8304-4AF1E5F0433D}" srcId="{B53A7935-FC69-450C-BB91-6B897E9784A5}" destId="{AAE913BD-024F-416D-A3DA-DCDBA9BB87AC}" srcOrd="0" destOrd="0" parTransId="{7CFB6C9F-5A6C-4E5E-BF98-B5F2CFF413B0}" sibTransId="{BD5BCCA6-D173-4C03-AC48-49F9F56B3BAE}"/>
    <dgm:cxn modelId="{7482BC4F-814B-465F-AA46-E01556525082}" type="presOf" srcId="{1BA0FC2F-F589-493B-B8D0-FA9822EE7EF3}" destId="{38C7C8BC-BAA0-4C47-94E7-313E2458B623}" srcOrd="0" destOrd="0" presId="urn:microsoft.com/office/officeart/2005/8/layout/vList2"/>
    <dgm:cxn modelId="{4F4B9C71-571F-4FAD-A9E6-07A7F3724FD5}" srcId="{B53A7935-FC69-450C-BB91-6B897E9784A5}" destId="{B82DA265-0A9F-400C-BAA1-1F73ECB618F0}" srcOrd="4" destOrd="0" parTransId="{8C04B0B6-C838-426F-98A9-20282C251D7A}" sibTransId="{D4DFDC1F-6F1E-4DE2-B1E3-2E2B619CF1FA}"/>
    <dgm:cxn modelId="{F50F2D72-8D72-4DB9-8095-9041489CBF2D}" srcId="{B53A7935-FC69-450C-BB91-6B897E9784A5}" destId="{B7C31631-EFD9-4D48-A519-209BB526E1E9}" srcOrd="1" destOrd="0" parTransId="{0E5F058C-FEDC-42BA-9691-A40A28289D77}" sibTransId="{64CCE967-174D-4093-97E1-2749E048CF22}"/>
    <dgm:cxn modelId="{3E293D8B-72A2-463B-8B4A-B74E03F7A98C}" type="presOf" srcId="{B82DA265-0A9F-400C-BAA1-1F73ECB618F0}" destId="{AB6B63FF-CECB-44A4-ADDC-20861BAF5CD3}" srcOrd="0" destOrd="0" presId="urn:microsoft.com/office/officeart/2005/8/layout/vList2"/>
    <dgm:cxn modelId="{2B83BD9A-0A3B-4470-A7BD-11B4EAB404AE}" type="presOf" srcId="{B53A7935-FC69-450C-BB91-6B897E9784A5}" destId="{30008D99-E4C1-4AE5-80E9-4CCEF6CBEAC4}" srcOrd="0" destOrd="0" presId="urn:microsoft.com/office/officeart/2005/8/layout/vList2"/>
    <dgm:cxn modelId="{57C09F9B-03E2-4D14-A959-9C7681FC6678}" type="presOf" srcId="{735291B7-3CCA-4EAE-BDD2-870A57A8533B}" destId="{5B7BB72C-1212-44C9-8443-F88DDDC2CB87}" srcOrd="0" destOrd="0" presId="urn:microsoft.com/office/officeart/2005/8/layout/vList2"/>
    <dgm:cxn modelId="{DC2AF89C-7383-41C5-89FA-6111B711E227}" type="presOf" srcId="{AAE913BD-024F-416D-A3DA-DCDBA9BB87AC}" destId="{E76C8718-3F8A-47A4-97D0-14BDE39B9035}" srcOrd="0" destOrd="0" presId="urn:microsoft.com/office/officeart/2005/8/layout/vList2"/>
    <dgm:cxn modelId="{E464C7AA-985C-471C-B349-57B2DDF4CFC9}" type="presOf" srcId="{B7C31631-EFD9-4D48-A519-209BB526E1E9}" destId="{140EF0CA-E1A2-46F9-995F-6A4B105EA431}" srcOrd="0" destOrd="0" presId="urn:microsoft.com/office/officeart/2005/8/layout/vList2"/>
    <dgm:cxn modelId="{CEBB7DB6-8E11-4CCC-ABF1-3BB990FA9107}" srcId="{B53A7935-FC69-450C-BB91-6B897E9784A5}" destId="{1BA0FC2F-F589-493B-B8D0-FA9822EE7EF3}" srcOrd="2" destOrd="0" parTransId="{22535FA2-C2DA-47BE-881C-BDEDE354D8D7}" sibTransId="{B8F71061-81A6-499A-A2F6-ECC7B423004C}"/>
    <dgm:cxn modelId="{60210F28-95AD-48A8-91FB-E5BAA7B11371}" type="presParOf" srcId="{30008D99-E4C1-4AE5-80E9-4CCEF6CBEAC4}" destId="{E76C8718-3F8A-47A4-97D0-14BDE39B9035}" srcOrd="0" destOrd="0" presId="urn:microsoft.com/office/officeart/2005/8/layout/vList2"/>
    <dgm:cxn modelId="{273F2613-B100-4593-9D20-6242BD3029EE}" type="presParOf" srcId="{30008D99-E4C1-4AE5-80E9-4CCEF6CBEAC4}" destId="{610D060A-E411-4E0A-B93B-81AFE2FBB7EA}" srcOrd="1" destOrd="0" presId="urn:microsoft.com/office/officeart/2005/8/layout/vList2"/>
    <dgm:cxn modelId="{396083FC-5821-44B5-A529-4D753898CF58}" type="presParOf" srcId="{30008D99-E4C1-4AE5-80E9-4CCEF6CBEAC4}" destId="{140EF0CA-E1A2-46F9-995F-6A4B105EA431}" srcOrd="2" destOrd="0" presId="urn:microsoft.com/office/officeart/2005/8/layout/vList2"/>
    <dgm:cxn modelId="{C4F275A9-C8F9-42EA-99FE-B3E4CEFB628A}" type="presParOf" srcId="{30008D99-E4C1-4AE5-80E9-4CCEF6CBEAC4}" destId="{96105D86-4CB2-46C8-8336-554079111830}" srcOrd="3" destOrd="0" presId="urn:microsoft.com/office/officeart/2005/8/layout/vList2"/>
    <dgm:cxn modelId="{3A95C851-6288-495D-8F8A-D7DDC2B3D6EE}" type="presParOf" srcId="{30008D99-E4C1-4AE5-80E9-4CCEF6CBEAC4}" destId="{38C7C8BC-BAA0-4C47-94E7-313E2458B623}" srcOrd="4" destOrd="0" presId="urn:microsoft.com/office/officeart/2005/8/layout/vList2"/>
    <dgm:cxn modelId="{AE5F6216-1B08-440D-AF75-BF8B78AE128F}" type="presParOf" srcId="{30008D99-E4C1-4AE5-80E9-4CCEF6CBEAC4}" destId="{07FDA79C-8DC9-4613-A685-CD3DB26C40DE}" srcOrd="5" destOrd="0" presId="urn:microsoft.com/office/officeart/2005/8/layout/vList2"/>
    <dgm:cxn modelId="{23F5C85D-4F96-4370-A60A-AFBEA304A244}" type="presParOf" srcId="{30008D99-E4C1-4AE5-80E9-4CCEF6CBEAC4}" destId="{5B7BB72C-1212-44C9-8443-F88DDDC2CB87}" srcOrd="6" destOrd="0" presId="urn:microsoft.com/office/officeart/2005/8/layout/vList2"/>
    <dgm:cxn modelId="{ABC3ADF9-9FD2-422C-BE54-4B2E7D9E5423}" type="presParOf" srcId="{30008D99-E4C1-4AE5-80E9-4CCEF6CBEAC4}" destId="{1BC64599-04B7-4CAF-968B-106F24162FBA}" srcOrd="7" destOrd="0" presId="urn:microsoft.com/office/officeart/2005/8/layout/vList2"/>
    <dgm:cxn modelId="{E4BFA497-205F-4828-B18B-ED234CBE0C34}" type="presParOf" srcId="{30008D99-E4C1-4AE5-80E9-4CCEF6CBEAC4}" destId="{AB6B63FF-CECB-44A4-ADDC-20861BAF5CD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5BB211-51C9-43B9-9E94-18EC3559B7B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81DE81B-DF94-4DA6-9C78-D7DD4D71DF37}">
      <dgm:prSet/>
      <dgm:spPr/>
      <dgm:t>
        <a:bodyPr/>
        <a:lstStyle/>
        <a:p>
          <a:r>
            <a:rPr lang="en-US"/>
            <a:t>Position of the humidity sensor </a:t>
          </a:r>
        </a:p>
      </dgm:t>
    </dgm:pt>
    <dgm:pt modelId="{02F4EBF5-644C-475A-87CF-41524883256E}" type="parTrans" cxnId="{C0ABDC92-C887-42D7-965B-AA117C12DD63}">
      <dgm:prSet/>
      <dgm:spPr/>
      <dgm:t>
        <a:bodyPr/>
        <a:lstStyle/>
        <a:p>
          <a:endParaRPr lang="en-US"/>
        </a:p>
      </dgm:t>
    </dgm:pt>
    <dgm:pt modelId="{34E061A5-6BD0-4794-83AF-B622AAC065F7}" type="sibTrans" cxnId="{C0ABDC92-C887-42D7-965B-AA117C12DD63}">
      <dgm:prSet/>
      <dgm:spPr/>
      <dgm:t>
        <a:bodyPr/>
        <a:lstStyle/>
        <a:p>
          <a:endParaRPr lang="en-US"/>
        </a:p>
      </dgm:t>
    </dgm:pt>
    <dgm:pt modelId="{E9E050A6-64CC-42F9-979D-73F375E79976}">
      <dgm:prSet/>
      <dgm:spPr/>
      <dgm:t>
        <a:bodyPr/>
        <a:lstStyle/>
        <a:p>
          <a:r>
            <a:rPr lang="en-US"/>
            <a:t>Weird curve </a:t>
          </a:r>
        </a:p>
      </dgm:t>
    </dgm:pt>
    <dgm:pt modelId="{3C7B4ABA-411A-4EA9-9CD5-A4999DFAA331}" type="parTrans" cxnId="{E4D84F37-BFAC-4DA7-8CA4-88B4DE4DEFD7}">
      <dgm:prSet/>
      <dgm:spPr/>
      <dgm:t>
        <a:bodyPr/>
        <a:lstStyle/>
        <a:p>
          <a:endParaRPr lang="en-US"/>
        </a:p>
      </dgm:t>
    </dgm:pt>
    <dgm:pt modelId="{DAEB0ADD-5B95-42A1-8504-CF016ECAC372}" type="sibTrans" cxnId="{E4D84F37-BFAC-4DA7-8CA4-88B4DE4DEFD7}">
      <dgm:prSet/>
      <dgm:spPr/>
      <dgm:t>
        <a:bodyPr/>
        <a:lstStyle/>
        <a:p>
          <a:endParaRPr lang="en-US"/>
        </a:p>
      </dgm:t>
    </dgm:pt>
    <dgm:pt modelId="{9E3D3DAF-877D-49AF-A8F0-43828AD5A066}">
      <dgm:prSet/>
      <dgm:spPr/>
      <dgm:t>
        <a:bodyPr/>
        <a:lstStyle/>
        <a:p>
          <a:r>
            <a:rPr lang="en-US"/>
            <a:t>Not found comparable experience in indoor small scale</a:t>
          </a:r>
        </a:p>
      </dgm:t>
    </dgm:pt>
    <dgm:pt modelId="{743875FA-FAF0-45DF-9550-3F3294A6D689}" type="parTrans" cxnId="{19DD459E-DE9C-498C-8795-805B27B3CD0F}">
      <dgm:prSet/>
      <dgm:spPr/>
      <dgm:t>
        <a:bodyPr/>
        <a:lstStyle/>
        <a:p>
          <a:endParaRPr lang="en-US"/>
        </a:p>
      </dgm:t>
    </dgm:pt>
    <dgm:pt modelId="{5880E2B8-B475-40A0-B1FF-3DA239612FEB}" type="sibTrans" cxnId="{19DD459E-DE9C-498C-8795-805B27B3CD0F}">
      <dgm:prSet/>
      <dgm:spPr/>
      <dgm:t>
        <a:bodyPr/>
        <a:lstStyle/>
        <a:p>
          <a:endParaRPr lang="en-US"/>
        </a:p>
      </dgm:t>
    </dgm:pt>
    <dgm:pt modelId="{68425D21-4147-4673-913E-641515F202D0}" type="pres">
      <dgm:prSet presAssocID="{FB5BB211-51C9-43B9-9E94-18EC3559B7BF}" presName="linear" presStyleCnt="0">
        <dgm:presLayoutVars>
          <dgm:animLvl val="lvl"/>
          <dgm:resizeHandles val="exact"/>
        </dgm:presLayoutVars>
      </dgm:prSet>
      <dgm:spPr/>
    </dgm:pt>
    <dgm:pt modelId="{1CC17CD7-9174-4ADB-8281-962EAC72B884}" type="pres">
      <dgm:prSet presAssocID="{381DE81B-DF94-4DA6-9C78-D7DD4D71DF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FA206F-7980-4504-A7F7-7E11B0793067}" type="pres">
      <dgm:prSet presAssocID="{34E061A5-6BD0-4794-83AF-B622AAC065F7}" presName="spacer" presStyleCnt="0"/>
      <dgm:spPr/>
    </dgm:pt>
    <dgm:pt modelId="{503ABA67-5450-4B9B-95B4-95F659B1BBF6}" type="pres">
      <dgm:prSet presAssocID="{E9E050A6-64CC-42F9-979D-73F375E7997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5C590B-68B4-4425-9592-C1BC27AB8216}" type="pres">
      <dgm:prSet presAssocID="{DAEB0ADD-5B95-42A1-8504-CF016ECAC372}" presName="spacer" presStyleCnt="0"/>
      <dgm:spPr/>
    </dgm:pt>
    <dgm:pt modelId="{BBE2B3F6-DC34-4FF7-AF44-30FC5F0F25E7}" type="pres">
      <dgm:prSet presAssocID="{9E3D3DAF-877D-49AF-A8F0-43828AD5A06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4D84F37-BFAC-4DA7-8CA4-88B4DE4DEFD7}" srcId="{FB5BB211-51C9-43B9-9E94-18EC3559B7BF}" destId="{E9E050A6-64CC-42F9-979D-73F375E79976}" srcOrd="1" destOrd="0" parTransId="{3C7B4ABA-411A-4EA9-9CD5-A4999DFAA331}" sibTransId="{DAEB0ADD-5B95-42A1-8504-CF016ECAC372}"/>
    <dgm:cxn modelId="{9B0CB13B-35A6-4ABF-8616-5A373F467E39}" type="presOf" srcId="{FB5BB211-51C9-43B9-9E94-18EC3559B7BF}" destId="{68425D21-4147-4673-913E-641515F202D0}" srcOrd="0" destOrd="0" presId="urn:microsoft.com/office/officeart/2005/8/layout/vList2"/>
    <dgm:cxn modelId="{CA45C177-D1EE-49D9-9693-0945BF0AEB93}" type="presOf" srcId="{9E3D3DAF-877D-49AF-A8F0-43828AD5A066}" destId="{BBE2B3F6-DC34-4FF7-AF44-30FC5F0F25E7}" srcOrd="0" destOrd="0" presId="urn:microsoft.com/office/officeart/2005/8/layout/vList2"/>
    <dgm:cxn modelId="{C0ABDC92-C887-42D7-965B-AA117C12DD63}" srcId="{FB5BB211-51C9-43B9-9E94-18EC3559B7BF}" destId="{381DE81B-DF94-4DA6-9C78-D7DD4D71DF37}" srcOrd="0" destOrd="0" parTransId="{02F4EBF5-644C-475A-87CF-41524883256E}" sibTransId="{34E061A5-6BD0-4794-83AF-B622AAC065F7}"/>
    <dgm:cxn modelId="{373D5794-4176-4B2C-A0AF-5A765887971C}" type="presOf" srcId="{E9E050A6-64CC-42F9-979D-73F375E79976}" destId="{503ABA67-5450-4B9B-95B4-95F659B1BBF6}" srcOrd="0" destOrd="0" presId="urn:microsoft.com/office/officeart/2005/8/layout/vList2"/>
    <dgm:cxn modelId="{19DD459E-DE9C-498C-8795-805B27B3CD0F}" srcId="{FB5BB211-51C9-43B9-9E94-18EC3559B7BF}" destId="{9E3D3DAF-877D-49AF-A8F0-43828AD5A066}" srcOrd="2" destOrd="0" parTransId="{743875FA-FAF0-45DF-9550-3F3294A6D689}" sibTransId="{5880E2B8-B475-40A0-B1FF-3DA239612FEB}"/>
    <dgm:cxn modelId="{E137E9F2-CB6C-469B-B855-49CA332AB24F}" type="presOf" srcId="{381DE81B-DF94-4DA6-9C78-D7DD4D71DF37}" destId="{1CC17CD7-9174-4ADB-8281-962EAC72B884}" srcOrd="0" destOrd="0" presId="urn:microsoft.com/office/officeart/2005/8/layout/vList2"/>
    <dgm:cxn modelId="{06A147EB-063D-42E6-825F-554477E0557A}" type="presParOf" srcId="{68425D21-4147-4673-913E-641515F202D0}" destId="{1CC17CD7-9174-4ADB-8281-962EAC72B884}" srcOrd="0" destOrd="0" presId="urn:microsoft.com/office/officeart/2005/8/layout/vList2"/>
    <dgm:cxn modelId="{0B481DC3-3A52-4500-9792-6331D3675BC1}" type="presParOf" srcId="{68425D21-4147-4673-913E-641515F202D0}" destId="{DDFA206F-7980-4504-A7F7-7E11B0793067}" srcOrd="1" destOrd="0" presId="urn:microsoft.com/office/officeart/2005/8/layout/vList2"/>
    <dgm:cxn modelId="{00DD6CEC-8F15-4EB5-BB45-810F2840D54E}" type="presParOf" srcId="{68425D21-4147-4673-913E-641515F202D0}" destId="{503ABA67-5450-4B9B-95B4-95F659B1BBF6}" srcOrd="2" destOrd="0" presId="urn:microsoft.com/office/officeart/2005/8/layout/vList2"/>
    <dgm:cxn modelId="{4E1AA5FA-FCE9-456E-9D2A-C02F931B9174}" type="presParOf" srcId="{68425D21-4147-4673-913E-641515F202D0}" destId="{525C590B-68B4-4425-9592-C1BC27AB8216}" srcOrd="3" destOrd="0" presId="urn:microsoft.com/office/officeart/2005/8/layout/vList2"/>
    <dgm:cxn modelId="{A31EA2BC-BBB7-4B5B-B166-F9B0235CA42E}" type="presParOf" srcId="{68425D21-4147-4673-913E-641515F202D0}" destId="{BBE2B3F6-DC34-4FF7-AF44-30FC5F0F25E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C8718-3F8A-47A4-97D0-14BDE39B9035}">
      <dsp:nvSpPr>
        <dsp:cNvPr id="0" name=""/>
        <dsp:cNvSpPr/>
      </dsp:nvSpPr>
      <dsp:spPr>
        <a:xfrm>
          <a:off x="0" y="57232"/>
          <a:ext cx="5115491" cy="9136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/>
            <a:t>Research of Literature</a:t>
          </a:r>
          <a:endParaRPr lang="en-US" sz="2300" kern="1200"/>
        </a:p>
      </dsp:txBody>
      <dsp:txXfrm>
        <a:off x="44602" y="101834"/>
        <a:ext cx="5026287" cy="824474"/>
      </dsp:txXfrm>
    </dsp:sp>
    <dsp:sp modelId="{140EF0CA-E1A2-46F9-995F-6A4B105EA431}">
      <dsp:nvSpPr>
        <dsp:cNvPr id="0" name=""/>
        <dsp:cNvSpPr/>
      </dsp:nvSpPr>
      <dsp:spPr>
        <a:xfrm>
          <a:off x="0" y="1037151"/>
          <a:ext cx="5115491" cy="913678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/>
            <a:t>Collect Data</a:t>
          </a:r>
          <a:endParaRPr lang="en-US" sz="2300" kern="1200"/>
        </a:p>
      </dsp:txBody>
      <dsp:txXfrm>
        <a:off x="44602" y="1081753"/>
        <a:ext cx="5026287" cy="824474"/>
      </dsp:txXfrm>
    </dsp:sp>
    <dsp:sp modelId="{38C7C8BC-BAA0-4C47-94E7-313E2458B623}">
      <dsp:nvSpPr>
        <dsp:cNvPr id="0" name=""/>
        <dsp:cNvSpPr/>
      </dsp:nvSpPr>
      <dsp:spPr>
        <a:xfrm>
          <a:off x="0" y="2017069"/>
          <a:ext cx="5115491" cy="913678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/>
            <a:t>Implementation of Machine Learning Algorithm</a:t>
          </a:r>
          <a:endParaRPr lang="en-US" sz="2300" kern="1200"/>
        </a:p>
      </dsp:txBody>
      <dsp:txXfrm>
        <a:off x="44602" y="2061671"/>
        <a:ext cx="5026287" cy="824474"/>
      </dsp:txXfrm>
    </dsp:sp>
    <dsp:sp modelId="{5B7BB72C-1212-44C9-8443-F88DDDC2CB87}">
      <dsp:nvSpPr>
        <dsp:cNvPr id="0" name=""/>
        <dsp:cNvSpPr/>
      </dsp:nvSpPr>
      <dsp:spPr>
        <a:xfrm>
          <a:off x="0" y="2996988"/>
          <a:ext cx="5115491" cy="913678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/>
            <a:t>Test our result</a:t>
          </a:r>
          <a:endParaRPr lang="en-US" sz="2300" kern="1200"/>
        </a:p>
      </dsp:txBody>
      <dsp:txXfrm>
        <a:off x="44602" y="3041590"/>
        <a:ext cx="5026287" cy="824474"/>
      </dsp:txXfrm>
    </dsp:sp>
    <dsp:sp modelId="{AB6B63FF-CECB-44A4-ADDC-20861BAF5CD3}">
      <dsp:nvSpPr>
        <dsp:cNvPr id="0" name=""/>
        <dsp:cNvSpPr/>
      </dsp:nvSpPr>
      <dsp:spPr>
        <a:xfrm>
          <a:off x="0" y="3976906"/>
          <a:ext cx="5115491" cy="91367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300" kern="1200"/>
            <a:t>Create a watering plan</a:t>
          </a:r>
          <a:endParaRPr lang="en-US" sz="2300" kern="1200"/>
        </a:p>
      </dsp:txBody>
      <dsp:txXfrm>
        <a:off x="44602" y="4021508"/>
        <a:ext cx="5026287" cy="8244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17CD7-9174-4ADB-8281-962EAC72B884}">
      <dsp:nvSpPr>
        <dsp:cNvPr id="0" name=""/>
        <dsp:cNvSpPr/>
      </dsp:nvSpPr>
      <dsp:spPr>
        <a:xfrm>
          <a:off x="0" y="724812"/>
          <a:ext cx="5115491" cy="11123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Position of the humidity sensor </a:t>
          </a:r>
        </a:p>
      </dsp:txBody>
      <dsp:txXfrm>
        <a:off x="54298" y="779110"/>
        <a:ext cx="5006895" cy="1003708"/>
      </dsp:txXfrm>
    </dsp:sp>
    <dsp:sp modelId="{503ABA67-5450-4B9B-95B4-95F659B1BBF6}">
      <dsp:nvSpPr>
        <dsp:cNvPr id="0" name=""/>
        <dsp:cNvSpPr/>
      </dsp:nvSpPr>
      <dsp:spPr>
        <a:xfrm>
          <a:off x="0" y="1917756"/>
          <a:ext cx="5115491" cy="111230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Weird curve </a:t>
          </a:r>
        </a:p>
      </dsp:txBody>
      <dsp:txXfrm>
        <a:off x="54298" y="1972054"/>
        <a:ext cx="5006895" cy="1003708"/>
      </dsp:txXfrm>
    </dsp:sp>
    <dsp:sp modelId="{BBE2B3F6-DC34-4FF7-AF44-30FC5F0F25E7}">
      <dsp:nvSpPr>
        <dsp:cNvPr id="0" name=""/>
        <dsp:cNvSpPr/>
      </dsp:nvSpPr>
      <dsp:spPr>
        <a:xfrm>
          <a:off x="0" y="3110701"/>
          <a:ext cx="5115491" cy="111230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Not found comparable experience in indoor small scale</a:t>
          </a:r>
        </a:p>
      </dsp:txBody>
      <dsp:txXfrm>
        <a:off x="54298" y="3164999"/>
        <a:ext cx="5006895" cy="1003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B984F-81BA-4CC3-902D-B1F6A90DDD19}" type="datetimeFigureOut">
              <a:rPr lang="fr-CH" smtClean="0"/>
              <a:t>26.03.2019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D723D-8008-45B7-B399-F1FD9281217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906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F9BC3-7ED1-448C-8F70-6972E9A4C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1FAAB4-CB16-416E-A7E1-8FD9B31AD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BD5F2D-8959-41C0-80CC-0ECDA201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9816-BC34-4FA3-B267-960C677F83ED}" type="datetime1">
              <a:rPr lang="fr-CH" smtClean="0"/>
              <a:t>26.03.2019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09D209-DE8E-4F5E-9B3B-EAEB9FB1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60D341-D2C0-4BEC-8B7E-164F06BF8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730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1187F8-B206-4867-9299-132F7196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2ABDAD4-AACE-4D75-86F6-3EFBDD871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3B713F-7378-4340-A41C-DACB7B2D0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D0CB-CC11-4CFD-AD51-1EB68F2F0C80}" type="datetime1">
              <a:rPr lang="fr-CH" smtClean="0"/>
              <a:t>26.03.2019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8471D-0021-41C5-B84E-59DD8983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BA17A-F978-4FC0-BE9E-563B47547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928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01004FC-B645-4A1C-9FE3-ED8F2E0C4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8ACCB0F-A81D-4D97-9172-1C62CFF52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6468D3-7BA8-45C5-ADDD-8D84CCB3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74C2-DDE7-4BCD-BAA7-4D67EC9AD062}" type="datetime1">
              <a:rPr lang="fr-CH" smtClean="0"/>
              <a:t>26.03.2019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4A9F2E-8992-4191-9467-661F8C6E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AB8D1D-FBCF-4D02-86EB-71CFD831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750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771BB-C1A5-4B98-A98B-2ABDC02A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8647AF-B29A-4A57-9E6D-A60652B69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7F8E96-EE73-4A5F-AF84-3081DCC2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8915-ECEA-4DF5-AAA4-91935CCAB566}" type="datetime1">
              <a:rPr lang="fr-CH" smtClean="0"/>
              <a:t>26.03.2019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E74205-A323-4C87-858C-67E4306B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14FAFD-7A55-4FDA-BC5B-9AAE3697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38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51AE0-A50B-4D70-A2F6-E089AD2D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732596-CD90-488A-9F56-C094B0A8A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B5CEB1-2D58-41F2-BAD1-4558CE0E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98F3-DCDF-48D8-B6EB-4601A8A433DE}" type="datetime1">
              <a:rPr lang="fr-CH" smtClean="0"/>
              <a:t>26.03.2019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0CF228-A672-4AA1-9FFB-F1DEBCB1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290A7F-82BB-4B75-B15A-589FC552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133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788C84-F55C-48C0-8DD7-A78C2351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F9771C-F82F-41CB-BE1F-10CB0FE1F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757825-893F-4419-BD93-38CE34FA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4B612C-E2C0-48E2-AD3E-BDAD27D9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7B0B-57FB-4737-8F05-5B4E41220D17}" type="datetime1">
              <a:rPr lang="fr-CH" smtClean="0"/>
              <a:t>26.03.2019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9522E6-3F4E-4C90-832C-63AFEF70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6CBF47-38BC-46B1-8164-4EDDDD35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3336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490B2-CEB7-46AA-AFD4-789BC3D53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C0E47E-C911-4EB6-B95D-7E18B6907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851ED5-3210-499C-90F5-0ACD5C84C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046DC1-52F8-4E41-BC63-78C93E7E8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634B2F-8007-4D16-87AD-7D2170D2F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AD242A-8892-400D-806A-CBE52F3D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7504-7540-4ABC-8E7C-1C681FF246F7}" type="datetime1">
              <a:rPr lang="fr-CH" smtClean="0"/>
              <a:t>26.03.2019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7C3917-E6A1-4717-9345-772D24E8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AC61AAD-D7AE-479A-88B1-CF7344AE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348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50DB2-5FC6-4BF4-A778-FD7FED00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AE746D3-971C-4B84-A042-974316C8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AAA7-5F85-43B3-AB86-4676E121A510}" type="datetime1">
              <a:rPr lang="fr-CH" smtClean="0"/>
              <a:t>26.03.2019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725AC5-9AFD-4DA6-8640-DF43F4E4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A9078A-BFDF-455E-8D37-20CB2E6D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7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3E02BF-8D87-494D-8A35-B43598ED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E193-FFFE-44F4-AA20-583FC6039E7B}" type="datetime1">
              <a:rPr lang="fr-CH" smtClean="0"/>
              <a:t>26.03.2019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BEF6FB3-4D49-499E-AB26-992101E2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EA9B1B-2526-4CD9-99F7-417099D2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218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313026-074A-4F5A-BB1B-673443BC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9EFCAA-4126-49AA-A53B-56EA60B04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BC964F8-5929-4AF6-AF08-49710C343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000E6-B07E-448C-9892-A36C5E3E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DB43-8476-4229-9F30-010CA8B0F759}" type="datetime1">
              <a:rPr lang="fr-CH" smtClean="0"/>
              <a:t>26.03.2019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69F40F-8844-4DC0-8460-71A6B93C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425687-8A61-4417-8306-BE88710E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1947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F1073-5D74-4E86-AB28-3805BE4B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65B896-1221-4493-A359-65AED39C3E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39CC6C-55B7-4FC6-99DD-0A7906B37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BD7C9C1-49EC-4C58-AA2F-D2CC6F01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3C30-7DFC-474B-A5F4-E6736012DEB6}" type="datetime1">
              <a:rPr lang="fr-CH" smtClean="0"/>
              <a:t>26.03.2019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021DC2-592B-4A84-90E0-7040B4DF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4053DD-F73F-44FE-B42F-1E7606D6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139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0D015F-F65F-4CE1-9353-8A274911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ABA3AD-C0EB-4B0D-B3CD-416C8CB8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8180D4-F4D0-4AE5-9A5F-356B653A2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E9A7-284C-48E2-B2D7-FBBAE54CB16E}" type="datetime1">
              <a:rPr lang="fr-CH" smtClean="0"/>
              <a:t>26.03.2019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995FD9-4A22-4F1B-8246-683648399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1F06F-23B2-4892-A14A-68797C778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3313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F70CE-4B9C-4D21-9211-218879194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err="1"/>
              <a:t>Bachelor</a:t>
            </a:r>
            <a:r>
              <a:rPr lang="fr-CH" dirty="0"/>
              <a:t> Project </a:t>
            </a:r>
            <a:br>
              <a:rPr lang="fr-CH" dirty="0"/>
            </a:br>
            <a:r>
              <a:rPr lang="fr-CH" dirty="0"/>
              <a:t>Irrigation Machine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C24494-29BB-4C33-BD81-92B6F8EC7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120"/>
            <a:ext cx="9144000" cy="868680"/>
          </a:xfrm>
        </p:spPr>
        <p:txBody>
          <a:bodyPr/>
          <a:lstStyle/>
          <a:p>
            <a:r>
              <a:rPr lang="fr-CH" dirty="0"/>
              <a:t>Adrien Chabert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5B699A-1162-4FB1-84E8-F4D3F6C9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CH" dirty="0" err="1"/>
              <a:t>Bachelor</a:t>
            </a:r>
            <a:r>
              <a:rPr lang="fr-CH" dirty="0"/>
              <a:t>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F66F2-BFD7-44BB-BC8B-D4A471D0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276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202D1EA-06FC-448D-9F65-FDE084E1D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pPr algn="ctr"/>
            <a:r>
              <a:rPr lang="fr-CH" sz="4000" dirty="0" err="1">
                <a:solidFill>
                  <a:srgbClr val="FFFFFF"/>
                </a:solidFill>
              </a:rPr>
              <a:t>Encountered</a:t>
            </a:r>
            <a:r>
              <a:rPr lang="fr-CH" sz="4000" dirty="0">
                <a:solidFill>
                  <a:srgbClr val="FFFFFF"/>
                </a:solidFill>
              </a:rPr>
              <a:t> </a:t>
            </a:r>
            <a:r>
              <a:rPr lang="fr-CH" sz="4000" dirty="0" err="1">
                <a:solidFill>
                  <a:srgbClr val="FFFFFF"/>
                </a:solidFill>
              </a:rPr>
              <a:t>problem</a:t>
            </a:r>
            <a:endParaRPr lang="fr-CH" sz="4000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8D726D-4EFA-4DA8-A45E-A80D9EC2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CH" sz="1000">
                <a:solidFill>
                  <a:srgbClr val="898989"/>
                </a:solidFill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9B644-085D-4395-9FC6-57B37C5B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fr-CH" sz="1000">
              <a:solidFill>
                <a:srgbClr val="898989"/>
              </a:solidFill>
            </a:endParaRPr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BE0D1D5D-DAFD-4641-9A81-19A629BD6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690405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6ACCCE31-5C3E-4D6A-83CB-E41162120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14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6B060-5B7E-4DFD-A41C-376CBE39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Planning for the </a:t>
            </a:r>
            <a:r>
              <a:rPr lang="fr-CH" dirty="0" err="1"/>
              <a:t>next</a:t>
            </a:r>
            <a:r>
              <a:rPr lang="fr-CH" dirty="0"/>
              <a:t> 3 </a:t>
            </a:r>
            <a:r>
              <a:rPr lang="fr-CH" dirty="0" err="1"/>
              <a:t>weeks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F5FCC3-BA71-423B-8B37-2B2E4F5E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End of the </a:t>
            </a:r>
            <a:r>
              <a:rPr lang="fr-CH" dirty="0" err="1"/>
              <a:t>research</a:t>
            </a:r>
            <a:r>
              <a:rPr lang="fr-CH" dirty="0"/>
              <a:t> of </a:t>
            </a:r>
            <a:r>
              <a:rPr lang="fr-CH" dirty="0" err="1"/>
              <a:t>Literature</a:t>
            </a:r>
            <a:endParaRPr lang="fr-CH" dirty="0"/>
          </a:p>
          <a:p>
            <a:r>
              <a:rPr lang="fr-CH" dirty="0" err="1"/>
              <a:t>Research</a:t>
            </a:r>
            <a:r>
              <a:rPr lang="fr-CH" dirty="0"/>
              <a:t> about Machine Learning </a:t>
            </a:r>
            <a:r>
              <a:rPr lang="fr-CH" dirty="0" err="1"/>
              <a:t>algorithm</a:t>
            </a:r>
            <a:endParaRPr lang="fr-CH" dirty="0"/>
          </a:p>
          <a:p>
            <a:r>
              <a:rPr lang="fr-CH" dirty="0" err="1"/>
              <a:t>Implementation</a:t>
            </a:r>
            <a:r>
              <a:rPr lang="fr-CH" dirty="0"/>
              <a:t> of a first </a:t>
            </a:r>
            <a:r>
              <a:rPr lang="fr-CH" dirty="0" err="1"/>
              <a:t>easy</a:t>
            </a:r>
            <a:r>
              <a:rPr lang="fr-CH" dirty="0"/>
              <a:t> ML </a:t>
            </a:r>
            <a:r>
              <a:rPr lang="fr-CH" dirty="0" err="1"/>
              <a:t>algorithm</a:t>
            </a:r>
            <a:endParaRPr lang="fr-CH" dirty="0"/>
          </a:p>
          <a:p>
            <a:pPr lvl="1"/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Bayesian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learning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machine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approach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for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pPr lvl="1"/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Least Squares Multiple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Linear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pPr lvl="1"/>
            <a:endParaRPr lang="fr-CH" dirty="0"/>
          </a:p>
          <a:p>
            <a:r>
              <a:rPr lang="fr-CH" dirty="0" err="1"/>
              <a:t>Vary</a:t>
            </a:r>
            <a:r>
              <a:rPr lang="fr-CH" dirty="0"/>
              <a:t> the </a:t>
            </a:r>
            <a:r>
              <a:rPr lang="fr-CH" dirty="0" err="1"/>
              <a:t>watering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respect of the plants</a:t>
            </a:r>
          </a:p>
          <a:p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0DF466-29D4-4856-BA6A-4B9951D1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C55536-1DB6-40BB-8636-31C9FC7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47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6AA04-E01B-4EA3-8CF1-984CC0E0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fr-CH" dirty="0"/>
              <a:t>Project Planning</a:t>
            </a:r>
          </a:p>
        </p:txBody>
      </p:sp>
      <p:graphicFrame>
        <p:nvGraphicFramePr>
          <p:cNvPr id="4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899435"/>
              </p:ext>
            </p:extLst>
          </p:nvPr>
        </p:nvGraphicFramePr>
        <p:xfrm>
          <a:off x="838200" y="1219200"/>
          <a:ext cx="10515600" cy="4957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04AB6B-BEBF-4CC1-BE58-B4582D19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9D50C-EAD3-4152-A6D7-FA49FA0F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789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A57065C-225E-44BD-B1C7-AC1FD607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7C54B-E977-4FCC-99C7-3AF482C0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CH" sz="2400" dirty="0">
                <a:solidFill>
                  <a:srgbClr val="000000"/>
                </a:solidFill>
              </a:rPr>
              <a:t>To </a:t>
            </a:r>
            <a:r>
              <a:rPr lang="fr-CH" sz="2400" dirty="0" err="1">
                <a:solidFill>
                  <a:srgbClr val="000000"/>
                </a:solidFill>
              </a:rPr>
              <a:t>predict</a:t>
            </a:r>
            <a:r>
              <a:rPr lang="fr-CH" sz="2400" dirty="0">
                <a:solidFill>
                  <a:srgbClr val="000000"/>
                </a:solidFill>
              </a:rPr>
              <a:t> water </a:t>
            </a:r>
            <a:r>
              <a:rPr lang="fr-CH" sz="2400" dirty="0" err="1">
                <a:solidFill>
                  <a:srgbClr val="000000"/>
                </a:solidFill>
              </a:rPr>
              <a:t>quantity</a:t>
            </a:r>
            <a:r>
              <a:rPr lang="fr-CH" sz="2400" dirty="0">
                <a:solidFill>
                  <a:srgbClr val="000000"/>
                </a:solidFill>
              </a:rPr>
              <a:t> </a:t>
            </a:r>
            <a:r>
              <a:rPr lang="fr-CH" sz="2400" dirty="0" err="1">
                <a:solidFill>
                  <a:srgbClr val="000000"/>
                </a:solidFill>
              </a:rPr>
              <a:t>necessary</a:t>
            </a:r>
            <a:r>
              <a:rPr lang="fr-CH" sz="2400" dirty="0">
                <a:solidFill>
                  <a:srgbClr val="000000"/>
                </a:solidFill>
              </a:rPr>
              <a:t> for a </a:t>
            </a:r>
            <a:r>
              <a:rPr lang="fr-CH" sz="2400" dirty="0" err="1">
                <a:solidFill>
                  <a:srgbClr val="000000"/>
                </a:solidFill>
              </a:rPr>
              <a:t>specific</a:t>
            </a:r>
            <a:r>
              <a:rPr lang="fr-CH" sz="2400" dirty="0">
                <a:solidFill>
                  <a:srgbClr val="000000"/>
                </a:solidFill>
              </a:rPr>
              <a:t> plant for </a:t>
            </a:r>
            <a:r>
              <a:rPr lang="fr-CH" sz="2400" dirty="0" err="1">
                <a:solidFill>
                  <a:srgbClr val="000000"/>
                </a:solidFill>
              </a:rPr>
              <a:t>it</a:t>
            </a:r>
            <a:r>
              <a:rPr lang="fr-CH" sz="2400" dirty="0">
                <a:solidFill>
                  <a:srgbClr val="000000"/>
                </a:solidFill>
              </a:rPr>
              <a:t> to </a:t>
            </a:r>
            <a:r>
              <a:rPr lang="fr-CH" sz="2400" dirty="0" err="1">
                <a:solidFill>
                  <a:srgbClr val="000000"/>
                </a:solidFill>
              </a:rPr>
              <a:t>remain</a:t>
            </a:r>
            <a:r>
              <a:rPr lang="fr-CH" sz="2400" dirty="0">
                <a:solidFill>
                  <a:srgbClr val="000000"/>
                </a:solidFill>
              </a:rPr>
              <a:t> in </a:t>
            </a:r>
            <a:r>
              <a:rPr lang="fr-CH" sz="2400" dirty="0" err="1">
                <a:solidFill>
                  <a:srgbClr val="000000"/>
                </a:solidFill>
              </a:rPr>
              <a:t>its</a:t>
            </a:r>
            <a:r>
              <a:rPr lang="fr-CH" sz="2400" dirty="0">
                <a:solidFill>
                  <a:srgbClr val="000000"/>
                </a:solidFill>
              </a:rPr>
              <a:t> confort zone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39BBA9-111A-47D5-A9CD-EC12422D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CH" sz="1000">
                <a:solidFill>
                  <a:srgbClr val="898989"/>
                </a:solidFill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4175DE9-A750-4CDE-8DE0-C4E94524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fr-CH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0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565A71-A134-4038-ACA1-DB411F8FC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44214"/>
            <a:ext cx="3669161" cy="2760098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71939-70AA-48F5-8A8A-36D32DB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fr-CH" sz="2400" dirty="0">
                <a:solidFill>
                  <a:srgbClr val="000000"/>
                </a:solidFill>
              </a:rPr>
              <a:t>200’000 km</a:t>
            </a:r>
            <a:r>
              <a:rPr lang="fr-CH" sz="2400" baseline="30000" dirty="0">
                <a:solidFill>
                  <a:srgbClr val="000000"/>
                </a:solidFill>
              </a:rPr>
              <a:t>3</a:t>
            </a:r>
            <a:r>
              <a:rPr lang="fr-CH" sz="2400" dirty="0">
                <a:solidFill>
                  <a:srgbClr val="000000"/>
                </a:solidFill>
              </a:rPr>
              <a:t> of </a:t>
            </a:r>
            <a:r>
              <a:rPr lang="fr-CH" sz="2400" dirty="0" err="1">
                <a:solidFill>
                  <a:srgbClr val="000000"/>
                </a:solidFill>
              </a:rPr>
              <a:t>fresh</a:t>
            </a:r>
            <a:r>
              <a:rPr lang="fr-CH" sz="2400" dirty="0">
                <a:solidFill>
                  <a:srgbClr val="000000"/>
                </a:solidFill>
              </a:rPr>
              <a:t> water on </a:t>
            </a:r>
            <a:r>
              <a:rPr lang="fr-CH" sz="2400" dirty="0" err="1">
                <a:solidFill>
                  <a:srgbClr val="000000"/>
                </a:solidFill>
              </a:rPr>
              <a:t>earth</a:t>
            </a:r>
            <a:endParaRPr lang="fr-CH" sz="2400" dirty="0">
              <a:solidFill>
                <a:srgbClr val="000000"/>
              </a:solidFill>
            </a:endParaRPr>
          </a:p>
          <a:p>
            <a:r>
              <a:rPr lang="fr-CH" sz="2400" dirty="0" err="1">
                <a:solidFill>
                  <a:srgbClr val="000000"/>
                </a:solidFill>
              </a:rPr>
              <a:t>Nearly</a:t>
            </a:r>
            <a:r>
              <a:rPr lang="fr-CH" sz="2400" dirty="0">
                <a:solidFill>
                  <a:srgbClr val="000000"/>
                </a:solidFill>
              </a:rPr>
              <a:t> 2/3 are </a:t>
            </a:r>
            <a:r>
              <a:rPr lang="fr-CH" sz="2400" dirty="0" err="1">
                <a:solidFill>
                  <a:srgbClr val="000000"/>
                </a:solidFill>
              </a:rPr>
              <a:t>used</a:t>
            </a:r>
            <a:r>
              <a:rPr lang="fr-CH" sz="2400" dirty="0">
                <a:solidFill>
                  <a:srgbClr val="000000"/>
                </a:solidFill>
              </a:rPr>
              <a:t> for irrigation </a:t>
            </a:r>
          </a:p>
          <a:p>
            <a:r>
              <a:rPr lang="fr-CH" sz="2400" dirty="0" err="1">
                <a:solidFill>
                  <a:srgbClr val="000000"/>
                </a:solidFill>
              </a:rPr>
              <a:t>With</a:t>
            </a:r>
            <a:r>
              <a:rPr lang="fr-CH" sz="2400" dirty="0">
                <a:solidFill>
                  <a:srgbClr val="000000"/>
                </a:solidFill>
              </a:rPr>
              <a:t> intelligent irrigation, </a:t>
            </a:r>
            <a:r>
              <a:rPr lang="fr-CH" sz="2400" dirty="0" err="1">
                <a:solidFill>
                  <a:srgbClr val="000000"/>
                </a:solidFill>
              </a:rPr>
              <a:t>we</a:t>
            </a:r>
            <a:r>
              <a:rPr lang="fr-CH" sz="2400" dirty="0">
                <a:solidFill>
                  <a:srgbClr val="000000"/>
                </a:solidFill>
              </a:rPr>
              <a:t> can </a:t>
            </a:r>
            <a:r>
              <a:rPr lang="fr-CH" sz="2400" dirty="0" err="1">
                <a:solidFill>
                  <a:srgbClr val="000000"/>
                </a:solidFill>
              </a:rPr>
              <a:t>decrease</a:t>
            </a:r>
            <a:r>
              <a:rPr lang="fr-CH" sz="2400" dirty="0">
                <a:solidFill>
                  <a:srgbClr val="000000"/>
                </a:solidFill>
              </a:rPr>
              <a:t> water </a:t>
            </a:r>
            <a:r>
              <a:rPr lang="fr-CH" sz="2400" dirty="0" err="1">
                <a:solidFill>
                  <a:srgbClr val="000000"/>
                </a:solidFill>
              </a:rPr>
              <a:t>consumption</a:t>
            </a:r>
            <a:r>
              <a:rPr lang="fr-CH" sz="2400" dirty="0">
                <a:solidFill>
                  <a:srgbClr val="000000"/>
                </a:solidFill>
              </a:rPr>
              <a:t> of 20%-25%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AA0452-B5F6-425D-9E28-E6DA3939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fr-CH" sz="1000">
                <a:solidFill>
                  <a:srgbClr val="898989"/>
                </a:solidFill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BF02CF-1735-47FA-9473-15F782E2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fr-CH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5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9AD7B-99D4-4755-8966-F7BA04269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06F89A-489D-4383-94C5-42F7FF2E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7D2516-998F-4F84-B03C-E81009B82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23236"/>
            <a:ext cx="3659777" cy="2820908"/>
          </a:xfrm>
        </p:spPr>
        <p:txBody>
          <a:bodyPr>
            <a:normAutofit/>
          </a:bodyPr>
          <a:lstStyle/>
          <a:p>
            <a:pPr algn="ctr"/>
            <a:r>
              <a:rPr lang="fr-CH" sz="4000" dirty="0">
                <a:solidFill>
                  <a:srgbClr val="FFFFFF"/>
                </a:solidFill>
              </a:rPr>
              <a:t>Plan of the Project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65F65A4-D68F-4A9D-AAEF-DEEEE014AC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644026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A80107-B841-4A97-971C-9BDE8ED4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3EFD00-D897-4F84-85BB-0A491E1B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140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BD0A92D-399A-41B4-B955-6B72A41B7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42264" y="0"/>
            <a:ext cx="934973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A49DF9-534D-4905-8F46-02AB63EB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189910B-A1A5-457F-BC22-58D75958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592325"/>
            <a:ext cx="5946579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Planting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C51C64-F2F4-44FC-B559-BA194E9E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3753492"/>
            <a:ext cx="5946202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Basilic, onion, spinach</a:t>
            </a:r>
          </a:p>
        </p:txBody>
      </p:sp>
      <p:sp>
        <p:nvSpPr>
          <p:cNvPr id="25" name="Freeform 56">
            <a:extLst>
              <a:ext uri="{FF2B5EF4-FFF2-40B4-BE49-F238E27FC236}">
                <a16:creationId xmlns:a16="http://schemas.microsoft.com/office/drawing/2014/main" id="{9FA51AA9-DFBD-4CB2-9C70-26DAC24A3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5021" y="2"/>
            <a:ext cx="4305922" cy="3193227"/>
          </a:xfrm>
          <a:custGeom>
            <a:avLst/>
            <a:gdLst>
              <a:gd name="connsiteX0" fmla="*/ 268379 w 4305922"/>
              <a:gd name="connsiteY0" fmla="*/ 0 h 3193227"/>
              <a:gd name="connsiteX1" fmla="*/ 4037544 w 4305922"/>
              <a:gd name="connsiteY1" fmla="*/ 0 h 3193227"/>
              <a:gd name="connsiteX2" fmla="*/ 4046072 w 4305922"/>
              <a:gd name="connsiteY2" fmla="*/ 14037 h 3193227"/>
              <a:gd name="connsiteX3" fmla="*/ 4305922 w 4305922"/>
              <a:gd name="connsiteY3" fmla="*/ 1040266 h 3193227"/>
              <a:gd name="connsiteX4" fmla="*/ 2152962 w 4305922"/>
              <a:gd name="connsiteY4" fmla="*/ 3193227 h 3193227"/>
              <a:gd name="connsiteX5" fmla="*/ 0 w 4305922"/>
              <a:gd name="connsiteY5" fmla="*/ 1040266 h 3193227"/>
              <a:gd name="connsiteX6" fmla="*/ 259851 w 4305922"/>
              <a:gd name="connsiteY6" fmla="*/ 14037 h 31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922" h="3193227">
                <a:moveTo>
                  <a:pt x="268379" y="0"/>
                </a:moveTo>
                <a:lnTo>
                  <a:pt x="4037544" y="0"/>
                </a:lnTo>
                <a:lnTo>
                  <a:pt x="4046072" y="14037"/>
                </a:lnTo>
                <a:cubicBezTo>
                  <a:pt x="4211790" y="319097"/>
                  <a:pt x="4305922" y="668689"/>
                  <a:pt x="4305922" y="1040266"/>
                </a:cubicBezTo>
                <a:cubicBezTo>
                  <a:pt x="4305922" y="2229314"/>
                  <a:pt x="3342009" y="3193227"/>
                  <a:pt x="2152962" y="3193227"/>
                </a:cubicBezTo>
                <a:cubicBezTo>
                  <a:pt x="963913" y="3193227"/>
                  <a:pt x="0" y="2229314"/>
                  <a:pt x="0" y="1040266"/>
                </a:cubicBezTo>
                <a:cubicBezTo>
                  <a:pt x="0" y="668689"/>
                  <a:pt x="94133" y="319097"/>
                  <a:pt x="259851" y="14037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EC40157-C0B1-4555-8E16-1BCEF1D40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" b="3"/>
          <a:stretch/>
        </p:blipFill>
        <p:spPr>
          <a:xfrm>
            <a:off x="3347837" y="1"/>
            <a:ext cx="4063868" cy="3072200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7" name="Freeform 58">
            <a:extLst>
              <a:ext uri="{FF2B5EF4-FFF2-40B4-BE49-F238E27FC236}">
                <a16:creationId xmlns:a16="http://schemas.microsoft.com/office/drawing/2014/main" id="{D5905D0D-FE5E-454B-A340-4DE821C09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5658" y="1424717"/>
            <a:ext cx="4506342" cy="5442758"/>
          </a:xfrm>
          <a:custGeom>
            <a:avLst/>
            <a:gdLst>
              <a:gd name="connsiteX0" fmla="*/ 3034499 w 4506342"/>
              <a:gd name="connsiteY0" fmla="*/ 0 h 5442758"/>
              <a:gd name="connsiteX1" fmla="*/ 4480922 w 4506342"/>
              <a:gd name="connsiteY1" fmla="*/ 366248 h 5442758"/>
              <a:gd name="connsiteX2" fmla="*/ 4506342 w 4506342"/>
              <a:gd name="connsiteY2" fmla="*/ 381691 h 5442758"/>
              <a:gd name="connsiteX3" fmla="*/ 4506342 w 4506342"/>
              <a:gd name="connsiteY3" fmla="*/ 5442758 h 5442758"/>
              <a:gd name="connsiteX4" fmla="*/ 1193461 w 4506342"/>
              <a:gd name="connsiteY4" fmla="*/ 5442758 h 5442758"/>
              <a:gd name="connsiteX5" fmla="*/ 1104276 w 4506342"/>
              <a:gd name="connsiteY5" fmla="*/ 5376066 h 5442758"/>
              <a:gd name="connsiteX6" fmla="*/ 0 w 4506342"/>
              <a:gd name="connsiteY6" fmla="*/ 3034499 h 5442758"/>
              <a:gd name="connsiteX7" fmla="*/ 3034499 w 4506342"/>
              <a:gd name="connsiteY7" fmla="*/ 0 h 544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6342" h="5442758">
                <a:moveTo>
                  <a:pt x="3034499" y="0"/>
                </a:moveTo>
                <a:cubicBezTo>
                  <a:pt x="3558220" y="0"/>
                  <a:pt x="4050953" y="132675"/>
                  <a:pt x="4480922" y="366248"/>
                </a:cubicBezTo>
                <a:lnTo>
                  <a:pt x="4506342" y="381691"/>
                </a:lnTo>
                <a:lnTo>
                  <a:pt x="4506342" y="5442758"/>
                </a:lnTo>
                <a:lnTo>
                  <a:pt x="1193461" y="5442758"/>
                </a:lnTo>
                <a:lnTo>
                  <a:pt x="1104276" y="5376066"/>
                </a:lnTo>
                <a:cubicBezTo>
                  <a:pt x="429867" y="4819495"/>
                  <a:pt x="0" y="3977198"/>
                  <a:pt x="0" y="3034499"/>
                </a:cubicBezTo>
                <a:cubicBezTo>
                  <a:pt x="0" y="1358591"/>
                  <a:pt x="1358591" y="0"/>
                  <a:pt x="3034499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8D2158-D52C-4809-A984-E6B07F2246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r="18128" b="-3"/>
          <a:stretch/>
        </p:blipFill>
        <p:spPr>
          <a:xfrm>
            <a:off x="7840768" y="1579827"/>
            <a:ext cx="4351232" cy="5287648"/>
          </a:xfrm>
          <a:custGeom>
            <a:avLst/>
            <a:gdLst>
              <a:gd name="connsiteX0" fmla="*/ 2879389 w 4351232"/>
              <a:gd name="connsiteY0" fmla="*/ 0 h 5287648"/>
              <a:gd name="connsiteX1" fmla="*/ 4251877 w 4351232"/>
              <a:gd name="connsiteY1" fmla="*/ 347527 h 5287648"/>
              <a:gd name="connsiteX2" fmla="*/ 4351232 w 4351232"/>
              <a:gd name="connsiteY2" fmla="*/ 407886 h 5287648"/>
              <a:gd name="connsiteX3" fmla="*/ 4351232 w 4351232"/>
              <a:gd name="connsiteY3" fmla="*/ 5287648 h 5287648"/>
              <a:gd name="connsiteX4" fmla="*/ 1303444 w 4351232"/>
              <a:gd name="connsiteY4" fmla="*/ 5287648 h 5287648"/>
              <a:gd name="connsiteX5" fmla="*/ 1269495 w 4351232"/>
              <a:gd name="connsiteY5" fmla="*/ 5267024 h 5287648"/>
              <a:gd name="connsiteX6" fmla="*/ 0 w 4351232"/>
              <a:gd name="connsiteY6" fmla="*/ 2879389 h 5287648"/>
              <a:gd name="connsiteX7" fmla="*/ 2879389 w 4351232"/>
              <a:gd name="connsiteY7" fmla="*/ 0 h 528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CD2C59-ACBA-4C9D-837B-C747E2C8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64F089-87A3-433B-B57F-0950B731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65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DE0D7-87E2-4BB1-8C83-F46F4D71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426085"/>
            <a:ext cx="10515600" cy="498475"/>
          </a:xfrm>
        </p:spPr>
        <p:txBody>
          <a:bodyPr>
            <a:normAutofit fontScale="90000"/>
          </a:bodyPr>
          <a:lstStyle/>
          <a:p>
            <a:r>
              <a:rPr lang="fr-CH" dirty="0"/>
              <a:t>Optimal </a:t>
            </a:r>
            <a:r>
              <a:rPr lang="fr-CH" dirty="0" err="1"/>
              <a:t>soil</a:t>
            </a:r>
            <a:r>
              <a:rPr lang="fr-CH" dirty="0"/>
              <a:t> </a:t>
            </a:r>
            <a:r>
              <a:rPr lang="fr-CH" dirty="0" err="1"/>
              <a:t>Moisture</a:t>
            </a:r>
            <a:r>
              <a:rPr lang="fr-CH" dirty="0"/>
              <a:t> </a:t>
            </a:r>
            <a:r>
              <a:rPr lang="fr-CH" dirty="0" err="1"/>
              <a:t>depending</a:t>
            </a:r>
            <a:r>
              <a:rPr lang="fr-CH" dirty="0"/>
              <a:t> of the </a:t>
            </a:r>
            <a:r>
              <a:rPr lang="fr-CH" dirty="0" err="1"/>
              <a:t>soil</a:t>
            </a:r>
            <a:endParaRPr lang="fr-CH" dirty="0"/>
          </a:p>
        </p:txBody>
      </p:sp>
      <p:pic>
        <p:nvPicPr>
          <p:cNvPr id="2050" name="Picture 2" descr="Mesure de l'humiditÃ© des sols avec les capteurs Agralis">
            <a:extLst>
              <a:ext uri="{FF2B5EF4-FFF2-40B4-BE49-F238E27FC236}">
                <a16:creationId xmlns:a16="http://schemas.microsoft.com/office/drawing/2014/main" id="{1844A766-2131-429A-A57C-ED4EAE39F3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60" y="1056005"/>
            <a:ext cx="8006079" cy="471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2A1B827-6D60-405C-BBD7-C6DFB64A425A}"/>
              </a:ext>
            </a:extLst>
          </p:cNvPr>
          <p:cNvSpPr txBox="1"/>
          <p:nvPr/>
        </p:nvSpPr>
        <p:spPr>
          <a:xfrm>
            <a:off x="2092960" y="5718895"/>
            <a:ext cx="841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Source : https://www.capteurs-et-mesures-agralis.com/mesure-humidite-sol/</a:t>
            </a:r>
            <a:endParaRPr lang="fr-CH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9A2C67-4B2F-492B-B7BD-565BE810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3AB5BA-0A22-45E2-95DC-D3F20DD7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234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BC524A4-E575-47F9-8E06-8C9D2AF6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4631468"/>
            <a:ext cx="6331904" cy="15883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Installation and understanding of the different programs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RÃ©sultat de recherche d'images pour &quot;chronograf logo&quot;">
            <a:extLst>
              <a:ext uri="{FF2B5EF4-FFF2-40B4-BE49-F238E27FC236}">
                <a16:creationId xmlns:a16="http://schemas.microsoft.com/office/drawing/2014/main" id="{C3F10AF1-84C4-40A3-B2F4-1B42CDA8D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0" y="389581"/>
            <a:ext cx="2629584" cy="26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RÃ©sultat de recherche d'images pour &quot;chronograf logo&quot;">
            <a:extLst>
              <a:ext uri="{FF2B5EF4-FFF2-40B4-BE49-F238E27FC236}">
                <a16:creationId xmlns:a16="http://schemas.microsoft.com/office/drawing/2014/main" id="{05A265A5-F6F4-4EEA-BBBE-2556A129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96" y="808549"/>
            <a:ext cx="2806407" cy="12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jupyter notebook&quot;">
            <a:extLst>
              <a:ext uri="{FF2B5EF4-FFF2-40B4-BE49-F238E27FC236}">
                <a16:creationId xmlns:a16="http://schemas.microsoft.com/office/drawing/2014/main" id="{BE957AD2-D83F-4CD5-A89F-544CE02D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899" y="3214928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CC498D-73CC-4DC1-B86C-35ABDFB7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60155-6634-4733-B8BE-7967AF5D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792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1118B7F-7332-4DB8-AA8A-E9389812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65" y="802955"/>
            <a:ext cx="6318649" cy="929167"/>
          </a:xfrm>
        </p:spPr>
        <p:txBody>
          <a:bodyPr>
            <a:normAutofit/>
          </a:bodyPr>
          <a:lstStyle/>
          <a:p>
            <a:r>
              <a:rPr lang="fr-CH" sz="3600" dirty="0">
                <a:solidFill>
                  <a:srgbClr val="000000"/>
                </a:solidFill>
              </a:rPr>
              <a:t>Impact </a:t>
            </a:r>
            <a:r>
              <a:rPr lang="fr-CH" sz="3600" dirty="0" err="1">
                <a:solidFill>
                  <a:srgbClr val="000000"/>
                </a:solidFill>
              </a:rPr>
              <a:t>soil</a:t>
            </a:r>
            <a:r>
              <a:rPr lang="fr-CH" sz="3600" dirty="0">
                <a:solidFill>
                  <a:srgbClr val="000000"/>
                </a:solidFill>
              </a:rPr>
              <a:t> </a:t>
            </a:r>
            <a:r>
              <a:rPr lang="fr-CH" sz="3600" dirty="0" err="1">
                <a:solidFill>
                  <a:srgbClr val="000000"/>
                </a:solidFill>
              </a:rPr>
              <a:t>moisture</a:t>
            </a:r>
            <a:endParaRPr lang="fr-CH" sz="3600" dirty="0">
              <a:solidFill>
                <a:srgbClr val="00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1D2201-611B-4F32-B37C-96679FB2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07" y="2421682"/>
            <a:ext cx="4650524" cy="3639289"/>
          </a:xfrm>
        </p:spPr>
        <p:txBody>
          <a:bodyPr anchor="ctr">
            <a:normAutofit/>
          </a:bodyPr>
          <a:lstStyle/>
          <a:p>
            <a:r>
              <a:rPr lang="fr-CH" dirty="0" err="1">
                <a:solidFill>
                  <a:srgbClr val="000000"/>
                </a:solidFill>
              </a:rPr>
              <a:t>Temperature</a:t>
            </a:r>
            <a:endParaRPr lang="fr-CH" dirty="0">
              <a:solidFill>
                <a:srgbClr val="000000"/>
              </a:solidFill>
            </a:endParaRPr>
          </a:p>
          <a:p>
            <a:r>
              <a:rPr lang="fr-CH" dirty="0">
                <a:solidFill>
                  <a:srgbClr val="000000"/>
                </a:solidFill>
              </a:rPr>
              <a:t>Wind</a:t>
            </a:r>
          </a:p>
          <a:p>
            <a:r>
              <a:rPr lang="fr-CH" dirty="0" err="1">
                <a:solidFill>
                  <a:srgbClr val="000000"/>
                </a:solidFill>
              </a:rPr>
              <a:t>sunshine</a:t>
            </a:r>
            <a:endParaRPr lang="fr-CH" dirty="0">
              <a:solidFill>
                <a:srgbClr val="000000"/>
              </a:solidFill>
            </a:endParaRPr>
          </a:p>
          <a:p>
            <a:r>
              <a:rPr lang="fr-CH" dirty="0">
                <a:solidFill>
                  <a:srgbClr val="000000"/>
                </a:solidFill>
              </a:rPr>
              <a:t>Air </a:t>
            </a:r>
            <a:r>
              <a:rPr lang="fr-CH" dirty="0" err="1">
                <a:solidFill>
                  <a:srgbClr val="000000"/>
                </a:solidFill>
              </a:rPr>
              <a:t>moisture</a:t>
            </a:r>
            <a:endParaRPr lang="fr-CH" dirty="0">
              <a:solidFill>
                <a:srgbClr val="000000"/>
              </a:solidFill>
            </a:endParaRPr>
          </a:p>
          <a:p>
            <a:r>
              <a:rPr lang="fr-CH" dirty="0" err="1">
                <a:solidFill>
                  <a:srgbClr val="000000"/>
                </a:solidFill>
              </a:rPr>
              <a:t>Plant’s</a:t>
            </a:r>
            <a:r>
              <a:rPr lang="fr-CH" dirty="0">
                <a:solidFill>
                  <a:srgbClr val="000000"/>
                </a:solidFill>
              </a:rPr>
              <a:t> </a:t>
            </a:r>
            <a:r>
              <a:rPr lang="fr-CH" dirty="0" err="1">
                <a:solidFill>
                  <a:srgbClr val="000000"/>
                </a:solidFill>
              </a:rPr>
              <a:t>growth</a:t>
            </a:r>
            <a:endParaRPr lang="fr-CH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fr-CH" dirty="0">
              <a:solidFill>
                <a:srgbClr val="000000"/>
              </a:solidFill>
            </a:endParaRPr>
          </a:p>
          <a:p>
            <a:endParaRPr lang="fr-CH" dirty="0">
              <a:solidFill>
                <a:srgbClr val="000000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636" y="2960687"/>
            <a:ext cx="2668748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014" y="2"/>
            <a:ext cx="4034987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8" name="Picture 16" descr="RÃ©sultat de recherche d'images pour &quot;ensoleillement logo&quot;">
            <a:extLst>
              <a:ext uri="{FF2B5EF4-FFF2-40B4-BE49-F238E27FC236}">
                <a16:creationId xmlns:a16="http://schemas.microsoft.com/office/drawing/2014/main" id="{E01A1C13-E3CA-4506-A021-F377C755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44" y="291542"/>
            <a:ext cx="3205839" cy="226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Ã©sultat de recherche d'images pour &quot;tempÃ©ratur logo&quot;">
            <a:extLst>
              <a:ext uri="{FF2B5EF4-FFF2-40B4-BE49-F238E27FC236}">
                <a16:creationId xmlns:a16="http://schemas.microsoft.com/office/drawing/2014/main" id="{CE7CB5C1-725F-424B-A960-571FDE2C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10" y="3478741"/>
            <a:ext cx="1606964" cy="16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9131" y="4258570"/>
            <a:ext cx="3132869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RÃ©sultat de recherche d'images pour &quot;humiditÃ© logo&quot;">
            <a:extLst>
              <a:ext uri="{FF2B5EF4-FFF2-40B4-BE49-F238E27FC236}">
                <a16:creationId xmlns:a16="http://schemas.microsoft.com/office/drawing/2014/main" id="{83F53222-DAC0-4AB7-984E-2DA16C70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568" y="5029277"/>
            <a:ext cx="2432116" cy="162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6B75BD-C0A6-46AB-8261-A88CCC16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0317A-171C-46DC-917E-36989A4A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69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 118"/>
          <p:cNvPicPr/>
          <p:nvPr/>
        </p:nvPicPr>
        <p:blipFill>
          <a:blip r:embed="rId2"/>
          <a:stretch/>
        </p:blipFill>
        <p:spPr>
          <a:xfrm>
            <a:off x="365760" y="414128"/>
            <a:ext cx="11338560" cy="159480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838080" y="365040"/>
            <a:ext cx="3328567" cy="455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fr-FR" sz="2400" b="0" strike="noStrike" spc="-1" dirty="0" err="1">
                <a:solidFill>
                  <a:schemeClr val="bg1"/>
                </a:solidFill>
                <a:latin typeface="Calibri"/>
              </a:rPr>
              <a:t>Result</a:t>
            </a:r>
            <a:r>
              <a:rPr lang="fr-FR" sz="2400" b="0" strike="noStrike" spc="-1" dirty="0">
                <a:solidFill>
                  <a:schemeClr val="bg1"/>
                </a:solidFill>
                <a:latin typeface="Calibri"/>
              </a:rPr>
              <a:t> Analyse</a:t>
            </a:r>
          </a:p>
        </p:txBody>
      </p:sp>
      <p:pic>
        <p:nvPicPr>
          <p:cNvPr id="121" name="Image 120"/>
          <p:cNvPicPr/>
          <p:nvPr/>
        </p:nvPicPr>
        <p:blipFill>
          <a:blip r:embed="rId3"/>
          <a:stretch/>
        </p:blipFill>
        <p:spPr>
          <a:xfrm>
            <a:off x="365760" y="2327656"/>
            <a:ext cx="11338560" cy="2011680"/>
          </a:xfrm>
          <a:prstGeom prst="rect">
            <a:avLst/>
          </a:prstGeom>
          <a:ln>
            <a:noFill/>
          </a:ln>
        </p:spPr>
      </p:pic>
      <p:pic>
        <p:nvPicPr>
          <p:cNvPr id="122" name="Image 121"/>
          <p:cNvPicPr/>
          <p:nvPr/>
        </p:nvPicPr>
        <p:blipFill>
          <a:blip r:embed="rId4"/>
          <a:stretch/>
        </p:blipFill>
        <p:spPr>
          <a:xfrm>
            <a:off x="365760" y="4710908"/>
            <a:ext cx="11338560" cy="1873106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365760" y="4351962"/>
            <a:ext cx="93268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Demeter.autogen</a:t>
            </a:r>
            <a:r>
              <a:rPr lang="en-US" sz="1800" b="0" strike="noStrike" spc="-1" dirty="0">
                <a:latin typeface="Arial"/>
              </a:rPr>
              <a:t> chirp-right : Moisture percent and temperature</a:t>
            </a:r>
          </a:p>
        </p:txBody>
      </p:sp>
      <p:sp>
        <p:nvSpPr>
          <p:cNvPr id="124" name="TextShape 3"/>
          <p:cNvSpPr txBox="1"/>
          <p:nvPr/>
        </p:nvSpPr>
        <p:spPr>
          <a:xfrm>
            <a:off x="274320" y="1965652"/>
            <a:ext cx="8138160" cy="36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err="1">
                <a:latin typeface="Arial"/>
              </a:rPr>
              <a:t>Demeter.autogen</a:t>
            </a:r>
            <a:r>
              <a:rPr lang="en-US" sz="1800" b="0" strike="noStrike" spc="-1" dirty="0">
                <a:latin typeface="Arial"/>
              </a:rPr>
              <a:t> chirp-left : Moisture percent and temperature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0C98C8-7B47-4C1F-909B-7A7658EB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4D1FF2-7294-4624-B833-ACF6D487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9</a:t>
            </a:fld>
            <a:endParaRPr lang="fr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255</Words>
  <Application>Microsoft Office PowerPoint</Application>
  <PresentationFormat>Grand écran</PresentationFormat>
  <Paragraphs>65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Noto Sans CJK SC Regular</vt:lpstr>
      <vt:lpstr>Thème Office</vt:lpstr>
      <vt:lpstr>Bachelor Project  Irrigation Machine Learning</vt:lpstr>
      <vt:lpstr>Motivation</vt:lpstr>
      <vt:lpstr>Motivation</vt:lpstr>
      <vt:lpstr>Plan of the Project</vt:lpstr>
      <vt:lpstr>Planting</vt:lpstr>
      <vt:lpstr>Optimal soil Moisture depending of the soil</vt:lpstr>
      <vt:lpstr>Installation and understanding of the different programs</vt:lpstr>
      <vt:lpstr>Impact soil moisture</vt:lpstr>
      <vt:lpstr>Présentation PowerPoint</vt:lpstr>
      <vt:lpstr>Encountered problem</vt:lpstr>
      <vt:lpstr>Planning for the next 3 weeks</vt:lpstr>
      <vt:lpstr>Project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Project  Irrigation machine learning</dc:title>
  <dc:creator>Adrien Chabert</dc:creator>
  <cp:lastModifiedBy>Adrien Chabert</cp:lastModifiedBy>
  <cp:revision>7</cp:revision>
  <dcterms:created xsi:type="dcterms:W3CDTF">2019-03-13T09:58:34Z</dcterms:created>
  <dcterms:modified xsi:type="dcterms:W3CDTF">2019-03-26T21:30:46Z</dcterms:modified>
</cp:coreProperties>
</file>